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"/>
  </p:sldMasterIdLst>
  <p:notesMasterIdLst>
    <p:notesMasterId r:id="rId15"/>
  </p:notesMasterIdLst>
  <p:handoutMasterIdLst>
    <p:handoutMasterId r:id="rId16"/>
  </p:handoutMasterIdLst>
  <p:sldIdLst>
    <p:sldId id="957" r:id="rId2"/>
    <p:sldId id="1067" r:id="rId3"/>
    <p:sldId id="1068" r:id="rId4"/>
    <p:sldId id="1069" r:id="rId5"/>
    <p:sldId id="1070" r:id="rId6"/>
    <p:sldId id="1074" r:id="rId7"/>
    <p:sldId id="1075" r:id="rId8"/>
    <p:sldId id="1076" r:id="rId9"/>
    <p:sldId id="1077" r:id="rId10"/>
    <p:sldId id="1080" r:id="rId11"/>
    <p:sldId id="1081" r:id="rId12"/>
    <p:sldId id="1082" r:id="rId13"/>
    <p:sldId id="1018" r:id="rId14"/>
  </p:sldIdLst>
  <p:sldSz cx="12198350" cy="6858000"/>
  <p:notesSz cx="6858000" cy="9686925"/>
  <p:custDataLst>
    <p:tags r:id="rId17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210">
          <p15:clr>
            <a:srgbClr val="A4A3A4"/>
          </p15:clr>
        </p15:guide>
        <p15:guide id="7" pos="395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  <p15:guide id="12" orient="horz" pos="3902" userDrawn="1">
          <p15:clr>
            <a:srgbClr val="A4A3A4"/>
          </p15:clr>
        </p15:guide>
        <p15:guide id="13" orient="horz" pos="654">
          <p15:clr>
            <a:srgbClr val="A4A3A4"/>
          </p15:clr>
        </p15:guide>
        <p15:guide id="14" orient="horz" pos="2453" userDrawn="1">
          <p15:clr>
            <a:srgbClr val="A4A3A4"/>
          </p15:clr>
        </p15:guide>
        <p15:guide id="15" orient="horz" pos="2360">
          <p15:clr>
            <a:srgbClr val="A4A3A4"/>
          </p15:clr>
        </p15:guide>
        <p15:guide id="16" orient="horz" pos="90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051">
          <p15:clr>
            <a:srgbClr val="A4A3A4"/>
          </p15:clr>
        </p15:guide>
        <p15:guide id="4" pos="2160">
          <p15:clr>
            <a:srgbClr val="A4A3A4"/>
          </p15:clr>
        </p15:guide>
        <p15:guide id="5" orient="horz" pos="2870">
          <p15:clr>
            <a:srgbClr val="A4A3A4"/>
          </p15:clr>
        </p15:guide>
        <p15:guide id="6" orient="horz" pos="466">
          <p15:clr>
            <a:srgbClr val="A4A3A4"/>
          </p15:clr>
        </p15:guide>
        <p15:guide id="7" orient="horz" pos="5637">
          <p15:clr>
            <a:srgbClr val="A4A3A4"/>
          </p15:clr>
        </p15:guide>
        <p15:guide id="8" orient="horz" pos="2733">
          <p15:clr>
            <a:srgbClr val="A4A3A4"/>
          </p15:clr>
        </p15:guide>
        <p15:guide id="9" pos="4156">
          <p15:clr>
            <a:srgbClr val="A4A3A4"/>
          </p15:clr>
        </p15:guide>
        <p15:guide id="10" pos="1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68A7"/>
    <a:srgbClr val="A11760"/>
    <a:srgbClr val="AE0A58"/>
    <a:srgbClr val="5C3269"/>
    <a:srgbClr val="313355"/>
    <a:srgbClr val="F99DC9"/>
    <a:srgbClr val="E8EEF7"/>
    <a:srgbClr val="879BAA"/>
    <a:srgbClr val="F86C83"/>
    <a:srgbClr val="CF0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66" autoAdjust="0"/>
    <p:restoredTop sz="94660" autoAdjust="0"/>
  </p:normalViewPr>
  <p:slideViewPr>
    <p:cSldViewPr snapToObjects="1" showGuides="1">
      <p:cViewPr varScale="1">
        <p:scale>
          <a:sx n="112" d="100"/>
          <a:sy n="112" d="100"/>
        </p:scale>
        <p:origin x="228" y="174"/>
      </p:cViewPr>
      <p:guideLst>
        <p:guide orient="horz" pos="210"/>
        <p:guide pos="395"/>
        <p:guide pos="3842"/>
        <p:guide pos="3933"/>
        <p:guide pos="7380"/>
        <p:guide pos="5566"/>
        <p:guide orient="horz" pos="3902"/>
        <p:guide orient="horz" pos="654"/>
        <p:guide orient="horz" pos="2453"/>
        <p:guide orient="horz" pos="2360"/>
        <p:guide orient="horz" pos="909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 showGuides="1">
      <p:cViewPr>
        <p:scale>
          <a:sx n="60" d="100"/>
          <a:sy n="60" d="100"/>
        </p:scale>
        <p:origin x="3570" y="762"/>
      </p:cViewPr>
      <p:guideLst>
        <p:guide orient="horz" pos="3224"/>
        <p:guide pos="2236"/>
        <p:guide orient="horz" pos="3051"/>
        <p:guide pos="2160"/>
        <p:guide orient="horz" pos="2870"/>
        <p:guide orient="horz" pos="466"/>
        <p:guide orient="horz" pos="5637"/>
        <p:guide orient="horz" pos="2733"/>
        <p:guide pos="4156"/>
        <p:guide pos="16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18840" y="0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64038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18840" y="9164038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18840" y="0"/>
            <a:ext cx="3137627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1702" y="739006"/>
            <a:ext cx="6338250" cy="3564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60351" y="4564740"/>
            <a:ext cx="6337300" cy="4321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64038"/>
            <a:ext cx="3139161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18840" y="9164038"/>
            <a:ext cx="3137627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eaLnBrk="0" fontAlgn="base" hangingPunct="0">
      <a:spcBef>
        <a:spcPts val="0"/>
      </a:spcBef>
      <a:spcAft>
        <a:spcPts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1pPr>
    <a:lvl2pPr marL="126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2pPr>
    <a:lvl3pPr marL="252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3pPr>
    <a:lvl4pPr marL="378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4pPr>
    <a:lvl5pPr marL="504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5pPr>
    <a:lvl6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0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9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A4E81839-D4EF-FE55-992A-87FB974870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3074"/>
          <a:stretch/>
        </p:blipFill>
        <p:spPr>
          <a:xfrm>
            <a:off x="-18000" y="1589"/>
            <a:ext cx="12232800" cy="6856412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5595479" y="4139290"/>
            <a:ext cx="6480000" cy="1663205"/>
          </a:xfrm>
          <a:gradFill>
            <a:gsLst>
              <a:gs pos="88000">
                <a:srgbClr val="F86C83">
                  <a:alpha val="84706"/>
                </a:srgbClr>
              </a:gs>
              <a:gs pos="61000">
                <a:srgbClr val="6568A7">
                  <a:alpha val="84706"/>
                </a:srgbClr>
              </a:gs>
              <a:gs pos="0">
                <a:srgbClr val="313355">
                  <a:alpha val="84706"/>
                </a:srgbClr>
              </a:gs>
              <a:gs pos="100000">
                <a:srgbClr val="F99DC9">
                  <a:alpha val="84706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3" name="Gruppieren 8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4" name="Gerade Verbindung 8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0"/>
            <a:ext cx="12198350" cy="6861907"/>
          </a:xfrm>
          <a:prstGeom prst="rect">
            <a:avLst/>
          </a:prstGeom>
          <a:solidFill>
            <a:srgbClr val="5C3269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4" name="Gruppieren 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" name="Gerade Verbindung 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 Verbindung 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 Verbindung 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7993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2"/>
            </p:custDataLst>
          </p:nvPr>
        </p:nvSpPr>
        <p:spPr>
          <a:xfrm>
            <a:off x="6243638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7085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40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34765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0000"/>
            <a:ext cx="5904000" cy="4752000"/>
          </a:xfrm>
          <a:solidFill>
            <a:srgbClr val="5C3269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 typeface="Arial" pitchFamily="34" charset="0"/>
              <a:buNone/>
              <a:tabLst/>
              <a:defRPr lang="de-DE">
                <a:solidFill>
                  <a:schemeClr val="bg1"/>
                </a:solidFill>
              </a:defRPr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746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83715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360045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4370388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4"/>
            </p:custDataLst>
          </p:nvPr>
        </p:nvSpPr>
        <p:spPr>
          <a:xfrm>
            <a:off x="8115750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1"/>
            </p:custDataLst>
          </p:nvPr>
        </p:nvSpPr>
        <p:spPr>
          <a:xfrm>
            <a:off x="627063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2"/>
            </p:custDataLst>
          </p:nvPr>
        </p:nvSpPr>
        <p:spPr>
          <a:xfrm>
            <a:off x="6243638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3"/>
            </p:custDataLst>
          </p:nvPr>
        </p:nvSpPr>
        <p:spPr>
          <a:xfrm>
            <a:off x="627063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4"/>
            </p:custDataLst>
          </p:nvPr>
        </p:nvSpPr>
        <p:spPr>
          <a:xfrm>
            <a:off x="6243638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7672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7" name="cdtRectangle 115 Id57350">
            <a:extLst>
              <a:ext uri="{FF2B5EF4-FFF2-40B4-BE49-F238E27FC236}">
                <a16:creationId xmlns:a16="http://schemas.microsoft.com/office/drawing/2014/main" id="{C9C39624-A66D-9833-4122-318768588E12}"/>
              </a:ext>
            </a:extLst>
          </p:cNvPr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ltGray">
          <a:xfrm>
            <a:off x="5595479" y="4139290"/>
            <a:ext cx="6480000" cy="1663205"/>
          </a:xfrm>
          <a:gradFill>
            <a:gsLst>
              <a:gs pos="88000">
                <a:srgbClr val="F86C83">
                  <a:alpha val="84706"/>
                </a:srgbClr>
              </a:gs>
              <a:gs pos="61000">
                <a:srgbClr val="6568A7">
                  <a:alpha val="84706"/>
                </a:srgbClr>
              </a:gs>
              <a:gs pos="0">
                <a:srgbClr val="313355">
                  <a:alpha val="84706"/>
                </a:srgbClr>
              </a:gs>
              <a:gs pos="100000">
                <a:srgbClr val="F99DC9">
                  <a:alpha val="84706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4173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4804025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259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3362400" y="1443038"/>
            <a:ext cx="2736775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4"/>
            </p:custDataLst>
          </p:nvPr>
        </p:nvSpPr>
        <p:spPr>
          <a:xfrm>
            <a:off x="6243638" y="1443038"/>
            <a:ext cx="2592387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5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4804024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4"/>
            </p:custDataLst>
          </p:nvPr>
        </p:nvSpPr>
        <p:spPr>
          <a:xfrm>
            <a:off x="627063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5"/>
            </p:custDataLst>
          </p:nvPr>
        </p:nvSpPr>
        <p:spPr>
          <a:xfrm>
            <a:off x="4804025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6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8996" y="1440000"/>
            <a:ext cx="7539354" cy="4752000"/>
          </a:xfrm>
          <a:solidFill>
            <a:srgbClr val="5C3269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chemeClr val="bg1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chemeClr val="bg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 the toc / 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40000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033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63AA18A5-ADC1-CAFD-D7F2-5C8E6F1A0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104"/>
          <a:stretch/>
        </p:blipFill>
        <p:spPr>
          <a:xfrm>
            <a:off x="0" y="-17999"/>
            <a:ext cx="12251305" cy="6893997"/>
          </a:xfrm>
          <a:prstGeom prst="rect">
            <a:avLst/>
          </a:prstGeom>
        </p:spPr>
      </p:pic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1" name="cdtRectangle 115 Id57350">
            <a:extLst>
              <a:ext uri="{FF2B5EF4-FFF2-40B4-BE49-F238E27FC236}">
                <a16:creationId xmlns:a16="http://schemas.microsoft.com/office/drawing/2014/main" id="{3C04B2C6-2FF9-D448-B0B7-C99E947407A4}"/>
              </a:ext>
            </a:extLst>
          </p:cNvPr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ltGray">
          <a:xfrm>
            <a:off x="5595479" y="4139290"/>
            <a:ext cx="6480000" cy="1663205"/>
          </a:xfrm>
          <a:gradFill>
            <a:gsLst>
              <a:gs pos="88000">
                <a:srgbClr val="F86C83">
                  <a:alpha val="84706"/>
                </a:srgbClr>
              </a:gs>
              <a:gs pos="61000">
                <a:srgbClr val="6568A7">
                  <a:alpha val="84706"/>
                </a:srgbClr>
              </a:gs>
              <a:gs pos="0">
                <a:srgbClr val="313355">
                  <a:alpha val="84706"/>
                </a:srgbClr>
              </a:gs>
              <a:gs pos="100000">
                <a:srgbClr val="F99DC9">
                  <a:alpha val="84706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Blue light">
    <p:bg>
      <p:bgPr>
        <a:gradFill>
          <a:gsLst>
            <a:gs pos="88000">
              <a:srgbClr val="F86C83">
                <a:alpha val="84706"/>
              </a:srgbClr>
            </a:gs>
            <a:gs pos="61000">
              <a:srgbClr val="6568A7">
                <a:alpha val="84706"/>
              </a:srgbClr>
            </a:gs>
            <a:gs pos="0">
              <a:srgbClr val="313355">
                <a:alpha val="84706"/>
              </a:srgbClr>
            </a:gs>
            <a:gs pos="100000">
              <a:srgbClr val="F99DC9">
                <a:alpha val="84706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5548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 bwMode="auto">
          <a:xfrm>
            <a:off x="4658996" y="1439999"/>
            <a:ext cx="7539354" cy="4752000"/>
          </a:xfrm>
          <a:solidFill>
            <a:srgbClr val="5C3269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chemeClr val="bg1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chemeClr val="bg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39999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21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627063" y="1443038"/>
            <a:ext cx="3887914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 bwMode="auto">
          <a:xfrm>
            <a:off x="4658995" y="1440000"/>
            <a:ext cx="7539355" cy="4752000"/>
          </a:xfrm>
          <a:solidFill>
            <a:srgbClr val="5C3269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chemeClr val="bg1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chemeClr val="bg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6034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40000"/>
            <a:ext cx="122040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1440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0"/>
            <a:ext cx="1219835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-2784"/>
            <a:ext cx="12196800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7" name="Gerade Verbindung 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159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pos="3842" userDrawn="1">
          <p15:clr>
            <a:srgbClr val="A4A3A4"/>
          </p15:clr>
        </p15:guide>
        <p15:guide id="3" pos="3935" userDrawn="1">
          <p15:clr>
            <a:srgbClr val="A4A3A4"/>
          </p15:clr>
        </p15:guide>
        <p15:guide id="4" pos="5567" userDrawn="1">
          <p15:clr>
            <a:srgbClr val="A4A3A4"/>
          </p15:clr>
        </p15:guide>
        <p15:guide id="5" pos="7379" userDrawn="1">
          <p15:clr>
            <a:srgbClr val="FBAE40"/>
          </p15:clr>
        </p15:guide>
        <p15:guide id="6" pos="391" userDrawn="1">
          <p15:clr>
            <a:srgbClr val="FBAE40"/>
          </p15:clr>
        </p15:guide>
        <p15:guide id="7" orient="horz" pos="3903" userDrawn="1">
          <p15:clr>
            <a:srgbClr val="FBAE40"/>
          </p15:clr>
        </p15:guide>
        <p15:guide id="9" orient="horz" pos="2358" userDrawn="1">
          <p15:clr>
            <a:srgbClr val="A4A3A4"/>
          </p15:clr>
        </p15:guide>
        <p15:guide id="10" orient="horz" pos="911" userDrawn="1">
          <p15:clr>
            <a:srgbClr val="FBAE40"/>
          </p15:clr>
        </p15:guide>
        <p15:guide id="11" orient="horz" pos="652" userDrawn="1">
          <p15:clr>
            <a:srgbClr val="A4A3A4"/>
          </p15:clr>
        </p15:guide>
        <p15:guide id="12" orient="horz" pos="21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3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8.xml"/><Relationship Id="rId42" Type="http://schemas.openxmlformats.org/officeDocument/2006/relationships/tags" Target="../tags/tag16.xml"/><Relationship Id="rId47" Type="http://schemas.openxmlformats.org/officeDocument/2006/relationships/tags" Target="../tags/tag21.xml"/><Relationship Id="rId50" Type="http://schemas.openxmlformats.org/officeDocument/2006/relationships/tags" Target="../tags/tag2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tags" Target="../tags/tag3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6.xml"/><Relationship Id="rId37" Type="http://schemas.openxmlformats.org/officeDocument/2006/relationships/tags" Target="../tags/tag11.xml"/><Relationship Id="rId40" Type="http://schemas.openxmlformats.org/officeDocument/2006/relationships/tags" Target="../tags/tag14.xml"/><Relationship Id="rId45" Type="http://schemas.openxmlformats.org/officeDocument/2006/relationships/tags" Target="../tags/tag19.xml"/><Relationship Id="rId53" Type="http://schemas.openxmlformats.org/officeDocument/2006/relationships/tags" Target="../tags/tag27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5.xml"/><Relationship Id="rId44" Type="http://schemas.openxmlformats.org/officeDocument/2006/relationships/tags" Target="../tags/tag18.xml"/><Relationship Id="rId52" Type="http://schemas.openxmlformats.org/officeDocument/2006/relationships/tags" Target="../tags/tag2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tags" Target="../tags/tag4.xml"/><Relationship Id="rId35" Type="http://schemas.openxmlformats.org/officeDocument/2006/relationships/tags" Target="../tags/tag9.xml"/><Relationship Id="rId43" Type="http://schemas.openxmlformats.org/officeDocument/2006/relationships/tags" Target="../tags/tag17.xml"/><Relationship Id="rId48" Type="http://schemas.openxmlformats.org/officeDocument/2006/relationships/tags" Target="../tags/tag22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7.xml"/><Relationship Id="rId38" Type="http://schemas.openxmlformats.org/officeDocument/2006/relationships/tags" Target="../tags/tag12.xml"/><Relationship Id="rId46" Type="http://schemas.openxmlformats.org/officeDocument/2006/relationships/tags" Target="../tags/tag20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36" Type="http://schemas.openxmlformats.org/officeDocument/2006/relationships/tags" Target="../tags/tag10.xml"/><Relationship Id="rId49" Type="http://schemas.openxmlformats.org/officeDocument/2006/relationships/tags" Target="../tags/tag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28"/>
            </p:custDataLst>
          </p:nvPr>
        </p:nvSpPr>
        <p:spPr bwMode="auto">
          <a:xfrm>
            <a:off x="0" y="-1"/>
            <a:ext cx="1219835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29"/>
            </p:custDataLst>
          </p:nvPr>
        </p:nvSpPr>
        <p:spPr bwMode="auto">
          <a:xfrm>
            <a:off x="627063" y="1443037"/>
            <a:ext cx="8208962" cy="47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dtText Box 133 Id16"/>
          <p:cNvSpPr txBox="1"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9090390" y="6326675"/>
            <a:ext cx="6464819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noProof="0" dirty="0">
                <a:solidFill>
                  <a:srgbClr val="879BAA"/>
                </a:solidFill>
              </a:rPr>
              <a:t>Unrestricted © Alexey Sedoykin </a:t>
            </a:r>
            <a:r>
              <a:rPr lang="ru-RU" sz="1000" b="1" noProof="0" dirty="0">
                <a:solidFill>
                  <a:srgbClr val="879BAA"/>
                </a:solidFill>
              </a:rPr>
              <a:t>202</a:t>
            </a:r>
            <a:r>
              <a:rPr lang="en-US" sz="1000" b="1" noProof="0" dirty="0">
                <a:solidFill>
                  <a:srgbClr val="879BAA"/>
                </a:solidFill>
              </a:rPr>
              <a:t>2</a:t>
            </a:r>
          </a:p>
        </p:txBody>
      </p:sp>
      <p:grpSp>
        <p:nvGrpSpPr>
          <p:cNvPr id="67" name="Gruppieren 66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68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02" r:id="rId2"/>
    <p:sldLayoutId id="2147483719" r:id="rId3"/>
    <p:sldLayoutId id="2147483711" r:id="rId4"/>
    <p:sldLayoutId id="2147483703" r:id="rId5"/>
    <p:sldLayoutId id="2147483679" r:id="rId6"/>
    <p:sldLayoutId id="2147483695" r:id="rId7"/>
    <p:sldLayoutId id="2147483705" r:id="rId8"/>
    <p:sldLayoutId id="2147483706" r:id="rId9"/>
    <p:sldLayoutId id="2147483712" r:id="rId10"/>
    <p:sldLayoutId id="2147483670" r:id="rId11"/>
    <p:sldLayoutId id="2147483692" r:id="rId12"/>
    <p:sldLayoutId id="2147483696" r:id="rId13"/>
    <p:sldLayoutId id="2147483707" r:id="rId14"/>
    <p:sldLayoutId id="2147483715" r:id="rId15"/>
    <p:sldLayoutId id="2147483683" r:id="rId16"/>
    <p:sldLayoutId id="2147483681" r:id="rId17"/>
    <p:sldLayoutId id="2147483697" r:id="rId18"/>
    <p:sldLayoutId id="2147483691" r:id="rId19"/>
    <p:sldLayoutId id="2147483693" r:id="rId20"/>
    <p:sldLayoutId id="2147483684" r:id="rId21"/>
    <p:sldLayoutId id="2147483685" r:id="rId22"/>
    <p:sldLayoutId id="2147483694" r:id="rId23"/>
    <p:sldLayoutId id="2147483686" r:id="rId24"/>
    <p:sldLayoutId id="2147483688" r:id="rId25"/>
    <p:sldLayoutId id="2147483704" r:id="rId2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5C3269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20000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82895" y="3200571"/>
            <a:ext cx="7992584" cy="2601924"/>
          </a:xfrm>
        </p:spPr>
        <p:txBody>
          <a:bodyPr/>
          <a:lstStyle/>
          <a:p>
            <a:r>
              <a:rPr lang="en-US" dirty="0"/>
              <a:t>UML </a:t>
            </a:r>
            <a:br>
              <a:rPr lang="en-US" dirty="0"/>
            </a:br>
            <a:r>
              <a:rPr lang="ru-RU" dirty="0"/>
              <a:t>диаграмма развертывания </a:t>
            </a:r>
            <a:br>
              <a:rPr lang="ru-RU" dirty="0"/>
            </a:br>
            <a:r>
              <a:rPr lang="ru-RU" sz="2800" dirty="0"/>
              <a:t>чуть-чуть</a:t>
            </a:r>
            <a:br>
              <a:rPr lang="en-US" dirty="0"/>
            </a:br>
            <a:br>
              <a:rPr lang="en-US" sz="1100" b="0" dirty="0"/>
            </a:br>
            <a:r>
              <a:rPr lang="en-US" sz="2200" b="0" dirty="0"/>
              <a:t>alexey.sedoykin@yandex.ru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5907088"/>
            <a:ext cx="6480175" cy="323850"/>
          </a:xfrm>
        </p:spPr>
        <p:txBody>
          <a:bodyPr/>
          <a:lstStyle/>
          <a:p>
            <a:r>
              <a:rPr lang="en-US" dirty="0"/>
              <a:t>Where today meets tomorrow.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5907088"/>
            <a:ext cx="3311525" cy="323850"/>
          </a:xfrm>
        </p:spPr>
        <p:txBody>
          <a:bodyPr/>
          <a:lstStyle/>
          <a:p>
            <a:r>
              <a:rPr lang="en-US" dirty="0"/>
              <a:t>Restricted © Siemens </a:t>
            </a:r>
            <a:r>
              <a:rPr lang="ru-RU" dirty="0"/>
              <a:t>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1AF61-D4D5-48E2-65D8-DAB433F6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Deployment diagram</a:t>
            </a:r>
            <a:r>
              <a:rPr lang="ru-RU" dirty="0"/>
              <a:t>, Диаграмма развертывания</a:t>
            </a:r>
            <a:br>
              <a:rPr lang="en-US" dirty="0"/>
            </a:br>
            <a:r>
              <a:rPr lang="ru-RU" dirty="0"/>
              <a:t>Примеры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18ABBB1-7928-DC94-EF01-7FE1A488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25" y="1407820"/>
            <a:ext cx="80962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68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D1928-A156-41AA-5F72-8E99B7AF5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Deployment diagram</a:t>
            </a:r>
            <a:r>
              <a:rPr lang="ru-RU" dirty="0"/>
              <a:t>, Диаграмма развертывания</a:t>
            </a:r>
            <a:br>
              <a:rPr lang="en-US" dirty="0"/>
            </a:br>
            <a:r>
              <a:rPr lang="ru-RU" dirty="0"/>
              <a:t>Примеры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C85CA3-5212-3827-D22A-5D059FFDF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8" b="7107"/>
          <a:stretch/>
        </p:blipFill>
        <p:spPr>
          <a:xfrm>
            <a:off x="3857825" y="821361"/>
            <a:ext cx="4141632" cy="597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29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A00A-9CB0-B83E-25D8-773387FC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Deployment diagram</a:t>
            </a:r>
            <a:r>
              <a:rPr lang="ru-RU" dirty="0"/>
              <a:t>, Диаграмма развертывания</a:t>
            </a:r>
            <a:br>
              <a:rPr lang="en-US" dirty="0"/>
            </a:br>
            <a:r>
              <a:rPr lang="ru-RU" dirty="0"/>
              <a:t>Примеры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5AFF5-89B6-A9DA-C798-E35E751C0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7" t="3721" r="2880" b="6970"/>
          <a:stretch/>
        </p:blipFill>
        <p:spPr>
          <a:xfrm>
            <a:off x="2066615" y="980660"/>
            <a:ext cx="7201000" cy="563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33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F750BB-F4C6-4875-B35B-AAA0EE5F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745C22-20DB-4485-ADCF-52E4F36A94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58996" y="1439999"/>
            <a:ext cx="7539354" cy="4752000"/>
          </a:xfrm>
        </p:spPr>
        <p:txBody>
          <a:bodyPr/>
          <a:lstStyle/>
          <a:p>
            <a:pPr marL="0" lvl="1" indent="0">
              <a:buNone/>
            </a:pPr>
            <a:r>
              <a:rPr lang="en-US" dirty="0"/>
              <a:t>Alexey Sedoykin</a:t>
            </a:r>
          </a:p>
          <a:p>
            <a:br>
              <a:rPr lang="en-US" dirty="0"/>
            </a:br>
            <a:r>
              <a:rPr lang="en-US" dirty="0"/>
              <a:t>Mobile: +</a:t>
            </a:r>
            <a:r>
              <a:rPr lang="ru-RU" dirty="0"/>
              <a:t>7 (</a:t>
            </a:r>
            <a:r>
              <a:rPr lang="en-US" dirty="0"/>
              <a:t>917</a:t>
            </a:r>
            <a:r>
              <a:rPr lang="ru-RU" dirty="0"/>
              <a:t>) </a:t>
            </a:r>
            <a:r>
              <a:rPr lang="en-US" dirty="0"/>
              <a:t>536</a:t>
            </a:r>
            <a:r>
              <a:rPr lang="ru-RU" dirty="0"/>
              <a:t> </a:t>
            </a:r>
            <a:r>
              <a:rPr lang="en-US" dirty="0"/>
              <a:t>67</a:t>
            </a:r>
            <a:r>
              <a:rPr lang="ru-RU" dirty="0"/>
              <a:t> </a:t>
            </a:r>
            <a:r>
              <a:rPr lang="en-US" dirty="0"/>
              <a:t>61</a:t>
            </a:r>
          </a:p>
          <a:p>
            <a:endParaRPr lang="ru-RU" dirty="0"/>
          </a:p>
          <a:p>
            <a:r>
              <a:rPr lang="en-US" dirty="0"/>
              <a:t>E-mail:</a:t>
            </a:r>
            <a:br>
              <a:rPr lang="en-US" dirty="0"/>
            </a:br>
            <a:r>
              <a:rPr lang="en-US" dirty="0"/>
              <a:t>alexey.sedoykin@yandex.ru</a:t>
            </a:r>
          </a:p>
          <a:p>
            <a:endParaRPr lang="ru-RU" dirty="0"/>
          </a:p>
        </p:txBody>
      </p:sp>
      <p:pic>
        <p:nvPicPr>
          <p:cNvPr id="8" name="Picture Placeholder 7" descr="A picture containing sky, outdoor, building, tower&#10;&#10;Description automatically generated">
            <a:extLst>
              <a:ext uri="{FF2B5EF4-FFF2-40B4-BE49-F238E27FC236}">
                <a16:creationId xmlns:a16="http://schemas.microsoft.com/office/drawing/2014/main" id="{AA905F9C-B3AE-3E16-CA6B-53FC00423B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2710" r="22710"/>
          <a:stretch>
            <a:fillRect/>
          </a:stretch>
        </p:blipFill>
        <p:spPr>
          <a:xfrm>
            <a:off x="72298" y="1439999"/>
            <a:ext cx="4514400" cy="4752000"/>
          </a:xfrm>
        </p:spPr>
      </p:pic>
    </p:spTree>
    <p:extLst>
      <p:ext uri="{BB962C8B-B14F-4D97-AF65-F5344CB8AC3E}">
        <p14:creationId xmlns:p14="http://schemas.microsoft.com/office/powerpoint/2010/main" val="28587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80108D-AF26-35B6-7068-857C3ED1D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18164" y="1439998"/>
            <a:ext cx="4557841" cy="501342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MD" dirty="0"/>
              <a:t>Архитектура исполнения системы, включая такие узлы, как аппаратные (Сервера и пр.) или программные среды исполнения (ОС и пр.), а также промежуточное программное обеспечение(Сервера приложений и пр.), соединяющее их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MD" dirty="0"/>
              <a:t>Диаграмма развёртывания показывает топологию системы и распределение компонентов системы по ее узлам, а также соединения - маршруты передачи информации между аппаратными узлами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CA4521-4A18-E7A1-94C3-70C4BBD8DE4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softEdge rad="635000"/>
          </a:effectLst>
        </p:spPr>
        <p:txBody>
          <a:bodyPr/>
          <a:lstStyle/>
          <a:p>
            <a:r>
              <a:rPr lang="ru-RU" dirty="0"/>
              <a:t>Диаграмма развертывания</a:t>
            </a:r>
          </a:p>
        </p:txBody>
      </p:sp>
      <p:pic>
        <p:nvPicPr>
          <p:cNvPr id="3" name="Picture 2" descr="A picture containing text, indoor, shelf, electronics&#10;&#10;Description automatically generated">
            <a:extLst>
              <a:ext uri="{FF2B5EF4-FFF2-40B4-BE49-F238E27FC236}">
                <a16:creationId xmlns:a16="http://schemas.microsoft.com/office/drawing/2014/main" id="{44E87FCF-660F-2643-BB19-F04AF20C6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5" y="642660"/>
            <a:ext cx="3364075" cy="1896497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944457-6A1F-A835-DDA9-20A48AFDC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75" y="2831940"/>
            <a:ext cx="4559787" cy="256488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2A83CF-0C33-311A-D05A-0765E6339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918" y="768504"/>
            <a:ext cx="2428753" cy="2492870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A4FEB3-EE3B-19C9-469A-4D2ABBD3F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661" y="5213538"/>
            <a:ext cx="2778972" cy="1547977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B9249E6E-4B41-9C51-0A7A-4F62DD5DC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7970" y="3519367"/>
            <a:ext cx="1838473" cy="1617543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18436E37-984B-AA88-2D05-409EBD280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7295" y="5136910"/>
            <a:ext cx="1678311" cy="162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3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A34BF6-5A21-B189-4023-639DB8422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примитивы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BA552D91-5D12-D679-270A-CC87A6F9456A}"/>
              </a:ext>
            </a:extLst>
          </p:cNvPr>
          <p:cNvSpPr/>
          <p:nvPr/>
        </p:nvSpPr>
        <p:spPr bwMode="auto">
          <a:xfrm>
            <a:off x="903651" y="839611"/>
            <a:ext cx="4752660" cy="1584220"/>
          </a:xfrm>
          <a:prstGeom prst="borderCallout1">
            <a:avLst>
              <a:gd name="adj1" fmla="val 106594"/>
              <a:gd name="adj2" fmla="val 20406"/>
              <a:gd name="adj3" fmla="val 183768"/>
              <a:gd name="adj4" fmla="val 5469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Узел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, </a:t>
            </a:r>
            <a:r>
              <a:rPr lang="ru-MD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физическая сущность, которая выполняет одну или несколько компонентов, подсистем или исполняемых файлов. Узел может быть аппаратным или программным элементом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</a:endParaRP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1EDC7E02-4367-6B10-2D19-880108189F0D}"/>
              </a:ext>
            </a:extLst>
          </p:cNvPr>
          <p:cNvSpPr/>
          <p:nvPr/>
        </p:nvSpPr>
        <p:spPr bwMode="auto">
          <a:xfrm>
            <a:off x="2775911" y="2852920"/>
            <a:ext cx="4187384" cy="1346414"/>
          </a:xfrm>
          <a:prstGeom prst="borderCallout1">
            <a:avLst>
              <a:gd name="adj1" fmla="val 106594"/>
              <a:gd name="adj2" fmla="val 20406"/>
              <a:gd name="adj3" fmla="val 164330"/>
              <a:gd name="adj4" fmla="val 8396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Устройство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ru-MD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это узел, который используется для представления физического вычислительного ресурса в системе. Например, сервер приложений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FFB93-865A-672D-0523-86C81D549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6" t="16024" r="65556" b="37452"/>
          <a:stretch/>
        </p:blipFill>
        <p:spPr>
          <a:xfrm>
            <a:off x="482395" y="3768806"/>
            <a:ext cx="1109706" cy="682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609C16-18F3-B150-1F19-35A7F9ADA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4" t="18153" r="70122" b="35324"/>
          <a:stretch/>
        </p:blipFill>
        <p:spPr>
          <a:xfrm>
            <a:off x="2498675" y="5083963"/>
            <a:ext cx="1008140" cy="8065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A145F1-6A0A-5548-27BB-C5313BCF74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72" t="18610" r="63549" b="38158"/>
          <a:stretch/>
        </p:blipFill>
        <p:spPr>
          <a:xfrm>
            <a:off x="6443296" y="5574346"/>
            <a:ext cx="1442121" cy="706860"/>
          </a:xfrm>
          <a:prstGeom prst="rect">
            <a:avLst/>
          </a:prstGeom>
        </p:spPr>
      </p:pic>
      <p:sp>
        <p:nvSpPr>
          <p:cNvPr id="13" name="Callout: Line 12">
            <a:extLst>
              <a:ext uri="{FF2B5EF4-FFF2-40B4-BE49-F238E27FC236}">
                <a16:creationId xmlns:a16="http://schemas.microsoft.com/office/drawing/2014/main" id="{5FAEBF05-846E-752B-A74D-FCD935CF7C07}"/>
              </a:ext>
            </a:extLst>
          </p:cNvPr>
          <p:cNvSpPr/>
          <p:nvPr/>
        </p:nvSpPr>
        <p:spPr bwMode="auto">
          <a:xfrm>
            <a:off x="7164357" y="3499743"/>
            <a:ext cx="4551598" cy="1584220"/>
          </a:xfrm>
          <a:prstGeom prst="borderCallout1">
            <a:avLst>
              <a:gd name="adj1" fmla="val 107133"/>
              <a:gd name="adj2" fmla="val 14292"/>
              <a:gd name="adj3" fmla="val 133043"/>
              <a:gd name="adj4" fmla="val 7357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Артефакт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, </a:t>
            </a:r>
            <a:r>
              <a:rPr lang="ru-MD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это конкретный элемент, который появляется в процессе разработки. Например, библиотеки, архивы, конфигурационные файлы, исполняемые файлы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, 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документация</a:t>
            </a:r>
            <a:r>
              <a:rPr lang="ru-MD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 и пр.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2868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8A2B74-B3D2-793A-81AB-C087020A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связи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D34C3DA6-0DF7-A11F-5E0A-23046522ADB1}"/>
              </a:ext>
            </a:extLst>
          </p:cNvPr>
          <p:cNvSpPr/>
          <p:nvPr/>
        </p:nvSpPr>
        <p:spPr bwMode="auto">
          <a:xfrm>
            <a:off x="5379075" y="893104"/>
            <a:ext cx="4099409" cy="1093789"/>
          </a:xfrm>
          <a:prstGeom prst="borderCallout1">
            <a:avLst>
              <a:gd name="adj1" fmla="val 71435"/>
              <a:gd name="adj2" fmla="val -2250"/>
              <a:gd name="adj3" fmla="val 82926"/>
              <a:gd name="adj4" fmla="val -39713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MD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Отношение </a:t>
            </a:r>
            <a:r>
              <a:rPr lang="ru-RU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Манифестация</a:t>
            </a:r>
            <a:r>
              <a:rPr lang="ru-MD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 используется для </a:t>
            </a:r>
            <a:r>
              <a:rPr lang="ru-RU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указания какие компоненты будут размещены в артефакте (например будущей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dll</a:t>
            </a:r>
            <a:r>
              <a:rPr lang="ru-RU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-</a:t>
            </a:r>
            <a:r>
              <a:rPr lang="ru-RU" sz="14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ке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)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ADCD63C0-75CA-C928-F36C-2D8D0171D6A3}"/>
              </a:ext>
            </a:extLst>
          </p:cNvPr>
          <p:cNvSpPr/>
          <p:nvPr/>
        </p:nvSpPr>
        <p:spPr bwMode="auto">
          <a:xfrm>
            <a:off x="5382461" y="2173448"/>
            <a:ext cx="4099409" cy="793103"/>
          </a:xfrm>
          <a:prstGeom prst="borderCallout1">
            <a:avLst>
              <a:gd name="adj1" fmla="val 15910"/>
              <a:gd name="adj2" fmla="val -906"/>
              <a:gd name="adj3" fmla="val 64663"/>
              <a:gd name="adj4" fmla="val -45226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MD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Отношение Развертывание </a:t>
            </a:r>
            <a:r>
              <a:rPr lang="ru-MD" sz="1400" dirty="0">
                <a:solidFill>
                  <a:schemeClr val="bg1"/>
                </a:solidFill>
                <a:ea typeface="Arial Unicode MS" panose="020B0604020202020204" pitchFamily="34" charset="-128"/>
              </a:rPr>
              <a:t>используется для </a:t>
            </a:r>
            <a:r>
              <a:rPr lang="ru-RU" sz="1400" dirty="0">
                <a:solidFill>
                  <a:schemeClr val="bg1"/>
                </a:solidFill>
                <a:ea typeface="Arial Unicode MS" panose="020B0604020202020204" pitchFamily="34" charset="-128"/>
              </a:rPr>
              <a:t>указания того какие компоненты будут выполняться</a:t>
            </a:r>
            <a:r>
              <a:rPr lang="en-US" sz="1400" dirty="0">
                <a:solidFill>
                  <a:schemeClr val="bg1"/>
                </a:solidFill>
                <a:ea typeface="Arial Unicode MS" panose="020B0604020202020204" pitchFamily="34" charset="-128"/>
              </a:rPr>
              <a:t> </a:t>
            </a:r>
            <a:r>
              <a:rPr lang="ru-RU" sz="1400" dirty="0">
                <a:solidFill>
                  <a:schemeClr val="bg1"/>
                </a:solidFill>
                <a:ea typeface="Arial Unicode MS" panose="020B0604020202020204" pitchFamily="34" charset="-128"/>
              </a:rPr>
              <a:t>в узлах</a:t>
            </a:r>
            <a:endParaRPr lang="en-US" sz="14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</a:endParaRP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828C983B-FE27-8FFF-473D-4BEB79EA201B}"/>
              </a:ext>
            </a:extLst>
          </p:cNvPr>
          <p:cNvSpPr/>
          <p:nvPr/>
        </p:nvSpPr>
        <p:spPr bwMode="auto">
          <a:xfrm>
            <a:off x="5379073" y="3102508"/>
            <a:ext cx="4099409" cy="1224170"/>
          </a:xfrm>
          <a:prstGeom prst="borderCallout1">
            <a:avLst>
              <a:gd name="adj1" fmla="val 17525"/>
              <a:gd name="adj2" fmla="val -1208"/>
              <a:gd name="adj3" fmla="val 33284"/>
              <a:gd name="adj4" fmla="val -48260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MD" sz="1400" dirty="0">
                <a:solidFill>
                  <a:schemeClr val="bg1"/>
                </a:solidFill>
                <a:ea typeface="Arial Unicode MS" panose="020B0604020202020204" pitchFamily="34" charset="-128"/>
              </a:rPr>
              <a:t>Отношение </a:t>
            </a:r>
            <a:r>
              <a:rPr lang="ru-RU" sz="1400" dirty="0">
                <a:solidFill>
                  <a:schemeClr val="bg1"/>
                </a:solidFill>
                <a:ea typeface="Arial Unicode MS" panose="020B0604020202020204" pitchFamily="34" charset="-128"/>
              </a:rPr>
              <a:t>Зависимость</a:t>
            </a:r>
            <a:r>
              <a:rPr lang="ru-MD" sz="1400" dirty="0">
                <a:solidFill>
                  <a:schemeClr val="bg1"/>
                </a:solidFill>
                <a:ea typeface="Arial Unicode MS" panose="020B0604020202020204" pitchFamily="34" charset="-128"/>
              </a:rPr>
              <a:t> указывает, что функциональность </a:t>
            </a:r>
            <a:r>
              <a:rPr lang="ru-RU" sz="1400" dirty="0">
                <a:solidFill>
                  <a:schemeClr val="bg1"/>
                </a:solidFill>
                <a:ea typeface="Arial Unicode MS" panose="020B0604020202020204" pitchFamily="34" charset="-128"/>
              </a:rPr>
              <a:t>одного узла зависит от функциональности другого узла</a:t>
            </a:r>
            <a:endParaRPr lang="en-US" sz="1400" dirty="0">
              <a:solidFill>
                <a:schemeClr val="bg1"/>
              </a:solidFill>
              <a:ea typeface="Arial Unicode MS" panose="020B0604020202020204" pitchFamily="34" charset="-128"/>
            </a:endParaRP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C667725E-BAB2-9CFC-6352-6B4CAD41E48C}"/>
              </a:ext>
            </a:extLst>
          </p:cNvPr>
          <p:cNvSpPr/>
          <p:nvPr/>
        </p:nvSpPr>
        <p:spPr bwMode="auto">
          <a:xfrm>
            <a:off x="5382461" y="4467581"/>
            <a:ext cx="4099409" cy="1224170"/>
          </a:xfrm>
          <a:prstGeom prst="borderCallout1">
            <a:avLst>
              <a:gd name="adj1" fmla="val 53128"/>
              <a:gd name="adj2" fmla="val -2459"/>
              <a:gd name="adj3" fmla="val 1172"/>
              <a:gd name="adj4" fmla="val -49302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Отношение Ассоциация указывает на наличие 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“</a:t>
            </a:r>
            <a:r>
              <a:rPr lang="ru-RU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какой-то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” </a:t>
            </a:r>
            <a:r>
              <a:rPr lang="ru-RU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связи между узлами и пр. </a:t>
            </a:r>
            <a:endParaRPr lang="en-US" sz="14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C3A2CA-A246-B66C-345C-074F7BFAA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91" t="23931" r="39044" b="36965"/>
          <a:stretch/>
        </p:blipFill>
        <p:spPr>
          <a:xfrm>
            <a:off x="1804003" y="1554833"/>
            <a:ext cx="1753670" cy="4320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EAFFAE-C0CB-7175-BE26-E19D4661A7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0" t="23238" r="52192" b="36619"/>
          <a:stretch/>
        </p:blipFill>
        <p:spPr>
          <a:xfrm>
            <a:off x="1972315" y="2420498"/>
            <a:ext cx="1437688" cy="4700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CBB54C-763B-2B80-F79F-B6420A4D6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121"/>
          <a:stretch/>
        </p:blipFill>
        <p:spPr>
          <a:xfrm flipV="1">
            <a:off x="1972315" y="3390547"/>
            <a:ext cx="1294924" cy="2053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00BD04-A520-E143-B5BE-367A5EB39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324" y="4363571"/>
            <a:ext cx="1248114" cy="20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6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F3D8A-B869-EFD3-EA34-B9AA506A2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Направление связей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2A654-610F-C235-1B40-ABD8D477B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63" y="1443038"/>
            <a:ext cx="11160902" cy="473752"/>
          </a:xfrm>
        </p:spPr>
        <p:txBody>
          <a:bodyPr/>
          <a:lstStyle/>
          <a:p>
            <a:pPr algn="ctr"/>
            <a:r>
              <a:rPr lang="ru-MD" dirty="0">
                <a:latin typeface="Consolas" panose="020B0609020204030204" pitchFamily="49" charset="0"/>
              </a:rPr>
              <a:t>стрелка направлена от «зависимого» объекта к «независимому» (от специального к общему)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2DC1F-60AE-18DC-ED21-FB0058A82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6" t="6146" r="4322" b="11901"/>
          <a:stretch/>
        </p:blipFill>
        <p:spPr>
          <a:xfrm>
            <a:off x="3146765" y="2492870"/>
            <a:ext cx="4803066" cy="331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19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CAEE-7FBB-DF09-8C1E-52C0E9B08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Deployment diagram</a:t>
            </a:r>
            <a:r>
              <a:rPr lang="ru-RU" dirty="0"/>
              <a:t>, Диаграмма развертывания</a:t>
            </a:r>
            <a:br>
              <a:rPr lang="en-US" dirty="0"/>
            </a:br>
            <a:r>
              <a:rPr lang="ru-RU" dirty="0"/>
              <a:t>Примеры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2822C8-8454-A99E-4448-1F2D4648F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465" y="1772770"/>
            <a:ext cx="8923419" cy="432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0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F697-DC67-FA26-6888-D5B1C885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Deployment diagram</a:t>
            </a:r>
            <a:r>
              <a:rPr lang="ru-RU" dirty="0"/>
              <a:t>, Диаграмма развертывания</a:t>
            </a:r>
            <a:br>
              <a:rPr lang="en-US" dirty="0"/>
            </a:br>
            <a:r>
              <a:rPr lang="ru-RU" dirty="0"/>
              <a:t>Примеры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57B3BB5-27FF-E26D-3B77-8916F294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360" y="1439999"/>
            <a:ext cx="6096851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31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6E8EC9-1389-DFBF-E9D8-48D7F492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Deployment diagram</a:t>
            </a:r>
            <a:r>
              <a:rPr lang="ru-RU" dirty="0"/>
              <a:t>, Диаграмма развертывания</a:t>
            </a:r>
            <a:br>
              <a:rPr lang="en-US" dirty="0"/>
            </a:br>
            <a:r>
              <a:rPr lang="ru-RU" dirty="0"/>
              <a:t>Примеры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A78120F-D019-2756-05BF-40FC63B13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515" y="1426170"/>
            <a:ext cx="9334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4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D77D-8F58-BAFA-6D5A-BADF6C79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Deployment diagram</a:t>
            </a:r>
            <a:r>
              <a:rPr lang="ru-RU" dirty="0"/>
              <a:t>, Диаграмма развертывания</a:t>
            </a:r>
            <a:br>
              <a:rPr lang="en-US" dirty="0"/>
            </a:br>
            <a:r>
              <a:rPr lang="ru-RU" dirty="0"/>
              <a:t>Примеры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3F6E95D-C1C4-8A6A-B5E1-620D5BA0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645" y="1129933"/>
            <a:ext cx="7128990" cy="55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125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heme/theme1.xml><?xml version="1.0" encoding="utf-8"?>
<a:theme xmlns:a="http://schemas.openxmlformats.org/drawingml/2006/main" name="Alexey Sedoykin 2022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sie-ppt-2010-16x9-standard-eng-v2-1</Template>
  <TotalTime>10324</TotalTime>
  <Words>310</Words>
  <Application>Microsoft Office PowerPoint</Application>
  <PresentationFormat>Custom</PresentationFormat>
  <Paragraphs>30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Consolas</vt:lpstr>
      <vt:lpstr>Wingdings</vt:lpstr>
      <vt:lpstr>Alexey Sedoykin 2022</vt:lpstr>
      <vt:lpstr>UML  диаграмма развертывания  чуть-чуть  alexey.sedoykin@yandex.ru</vt:lpstr>
      <vt:lpstr>Диаграмма развертывания</vt:lpstr>
      <vt:lpstr>Ключевые примитивы</vt:lpstr>
      <vt:lpstr>Ключевые связи</vt:lpstr>
      <vt:lpstr>Направление связей</vt:lpstr>
      <vt:lpstr>Deployment diagram, Диаграмма развертывания Примеры</vt:lpstr>
      <vt:lpstr>Deployment diagram, Диаграмма развертывания Примеры</vt:lpstr>
      <vt:lpstr>Deployment diagram, Диаграмма развертывания Примеры</vt:lpstr>
      <vt:lpstr>Deployment diagram, Диаграмма развертывания Примеры</vt:lpstr>
      <vt:lpstr>Deployment diagram, Диаграмма развертывания Примеры</vt:lpstr>
      <vt:lpstr>Deployment diagram, Диаграмма развертывания Примеры</vt:lpstr>
      <vt:lpstr>Deployment diagram, Диаграмма развертывания Примеры</vt:lpstr>
      <vt:lpstr>Thank you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UML  диаграмма классов чуть-чуть  alexey.sedoykin@yandex.ru</dc:title>
  <dc:creator>Alexey Sedoykin</dc:creator>
  <cp:keywords/>
  <cp:lastModifiedBy>3</cp:lastModifiedBy>
  <cp:revision>539</cp:revision>
  <cp:lastPrinted>2017-05-16T13:00:22Z</cp:lastPrinted>
  <dcterms:created xsi:type="dcterms:W3CDTF">2017-05-16T13:00:10Z</dcterms:created>
  <dcterms:modified xsi:type="dcterms:W3CDTF">2022-08-21T20:27:06Z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November 2017</vt:lpwstr>
  </property>
  <property fmtid="{D5CDD505-2E9C-101B-9397-08002B2CF9AE}" pid="4" name="Office version">
    <vt:lpwstr>2007 and higher</vt:lpwstr>
  </property>
  <property fmtid="{D5CDD505-2E9C-101B-9397-08002B2CF9AE}" pid="5" name="Release version">
    <vt:lpwstr>2.1</vt:lpwstr>
  </property>
  <property fmtid="{D5CDD505-2E9C-101B-9397-08002B2CF9AE}" pid="6" name="Document Confidentiality">
    <vt:lpwstr>Restricted</vt:lpwstr>
  </property>
</Properties>
</file>